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0" r:id="rId2"/>
  </p:sldMasterIdLst>
  <p:notesMasterIdLst>
    <p:notesMasterId r:id="rId11"/>
  </p:notesMasterIdLst>
  <p:handoutMasterIdLst>
    <p:handoutMasterId r:id="rId12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</p:sldIdLst>
  <p:sldSz cx="12192000" cy="6858000"/>
  <p:notesSz cx="6797675" cy="9926638"/>
  <p:embeddedFontLst>
    <p:embeddedFont>
      <p:font typeface="Cambria Math" panose="02040503050406030204" pitchFamily="18" charset="0"/>
      <p:regular r:id="rId13"/>
    </p:embeddedFont>
    <p:embeddedFont>
      <p:font typeface="Wingdings 2" panose="05020102010507070707" pitchFamily="18" charset="2"/>
      <p:regular r:id="rId14"/>
    </p:embeddedFont>
    <p:embeddedFont>
      <p:font typeface="Helvetica" panose="020B0604020202020204" pitchFamily="3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Gill Sans MT" panose="020B0502020104020203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idin JALILZADEH" initials="AJ" lastIdx="1" clrIdx="0">
    <p:extLst>
      <p:ext uri="{19B8F6BF-5375-455C-9EA6-DF929625EA0E}">
        <p15:presenceInfo xmlns:p15="http://schemas.microsoft.com/office/powerpoint/2012/main" userId="S-1-5-21-371399076-3047136788-812747186-7416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3300"/>
    <a:srgbClr val="FF0066"/>
    <a:srgbClr val="FF6699"/>
    <a:srgbClr val="000000"/>
    <a:srgbClr val="D4DFF4"/>
    <a:srgbClr val="ADC1E9"/>
    <a:srgbClr val="CCCCFF"/>
    <a:srgbClr val="666699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7D292-7978-4EDE-A372-A6ACDFED984F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B3C959-8373-4828-90E6-69ECDFC4F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835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4AAF9-6045-4E1D-A565-B61C5A85F658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39087C-7BE0-474D-9BAC-8AE365DC0E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40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PA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D1F9E6-7736-4C24-B166-48BCB8E56233}" type="datetime5">
              <a:rPr lang="en-GB"/>
              <a:pPr>
                <a:defRPr/>
              </a:pPr>
              <a:t>22-Mar-22</a:t>
            </a:fld>
            <a:endParaRPr lang="en-GB" dirty="0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5787" y="6524774"/>
            <a:ext cx="2015827" cy="33322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dirty="0"/>
              <a:t>M. Dhyani</a:t>
            </a:r>
          </a:p>
        </p:txBody>
      </p:sp>
    </p:spTree>
    <p:extLst>
      <p:ext uri="{BB962C8B-B14F-4D97-AF65-F5344CB8AC3E}">
        <p14:creationId xmlns:p14="http://schemas.microsoft.com/office/powerpoint/2010/main" val="42892029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383926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48A273-C458-49F5-A889-40022F24036D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dirty="0"/>
              <a:t>A Shaikh</a:t>
            </a:r>
          </a:p>
        </p:txBody>
      </p:sp>
    </p:spTree>
    <p:extLst>
      <p:ext uri="{BB962C8B-B14F-4D97-AF65-F5344CB8AC3E}">
        <p14:creationId xmlns:p14="http://schemas.microsoft.com/office/powerpoint/2010/main" val="946632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2D304-B407-4679-9C8C-30C16D7C12EC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1731680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0378C1-2863-4F21-8F11-A8D62ECB25BF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8146930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FD0E60-1E96-48DC-99DD-0625D7F9D0C0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7638156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137C1A-7555-4ACA-B899-A799132E74C1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5286681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60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060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E26683-DFA5-4F43-A313-28793EFDF752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7047844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D94F6D-F7CD-4918-ADD2-45FF9E085E20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32094560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D446BF-E896-47AB-A277-48E611BC3F5A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23305858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FEBBF5-24B9-442D-ABBB-76A30443C51C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420111610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0"/>
            <a:ext cx="53848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89"/>
            <a:ext cx="53848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624417" y="6473826"/>
            <a:ext cx="2844800" cy="3397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EC6AE0-2F2D-4356-B12F-6E5ACA3DE392}" type="datetime5">
              <a:rPr lang="en-GB"/>
              <a:pPr>
                <a:defRPr/>
              </a:pPr>
              <a:t>22-Mar-22</a:t>
            </a:fld>
            <a:endParaRPr lang="en-GB"/>
          </a:p>
        </p:txBody>
      </p:sp>
      <p:sp>
        <p:nvSpPr>
          <p:cNvPr id="7" name="Rectangle 8"/>
          <p:cNvSpPr>
            <a:spLocks noGrp="1" noChangeArrowheads="1"/>
          </p:cNvSpPr>
          <p:nvPr>
            <p:ph type="ftr" sz="quarter" idx="11"/>
          </p:nvPr>
        </p:nvSpPr>
        <p:spPr>
          <a:xfrm>
            <a:off x="4176184" y="6453189"/>
            <a:ext cx="3860800" cy="33337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P. Gajjar</a:t>
            </a:r>
          </a:p>
        </p:txBody>
      </p:sp>
    </p:spTree>
    <p:extLst>
      <p:ext uri="{BB962C8B-B14F-4D97-AF65-F5344CB8AC3E}">
        <p14:creationId xmlns:p14="http://schemas.microsoft.com/office/powerpoint/2010/main" val="12161660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95316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3344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3241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Line 12"/>
          <p:cNvSpPr>
            <a:spLocks noChangeShapeType="1"/>
          </p:cNvSpPr>
          <p:nvPr/>
        </p:nvSpPr>
        <p:spPr bwMode="auto">
          <a:xfrm>
            <a:off x="-46566" y="6597650"/>
            <a:ext cx="12238567" cy="0"/>
          </a:xfrm>
          <a:prstGeom prst="line">
            <a:avLst/>
          </a:prstGeom>
          <a:noFill/>
          <a:ln w="19050">
            <a:solidFill>
              <a:srgbClr val="CFAFE7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GB" sz="1800"/>
          </a:p>
        </p:txBody>
      </p:sp>
      <p:sp>
        <p:nvSpPr>
          <p:cNvPr id="3" name="Text Box 20"/>
          <p:cNvSpPr txBox="1">
            <a:spLocks noChangeArrowheads="1"/>
          </p:cNvSpPr>
          <p:nvPr/>
        </p:nvSpPr>
        <p:spPr bwMode="auto">
          <a:xfrm>
            <a:off x="11518901" y="6565901"/>
            <a:ext cx="6731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9DD217F6-6C63-46F9-AD02-6A4762391631}" type="slidenum">
              <a:rPr lang="en-GB" sz="1200" b="0" smtClean="0"/>
              <a:pPr algn="r" eaLnBrk="1" hangingPunct="1">
                <a:spcBef>
                  <a:spcPct val="50000"/>
                </a:spcBef>
                <a:defRPr/>
              </a:pPr>
              <a:t>‹#›</a:t>
            </a:fld>
            <a:endParaRPr lang="en-GB" sz="1200" b="0" dirty="0"/>
          </a:p>
        </p:txBody>
      </p:sp>
      <p:pic>
        <p:nvPicPr>
          <p:cNvPr id="7" name="Picture 6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9DD02D85-DED2-40EA-BDB8-62543432782F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45" y="116632"/>
            <a:ext cx="2973625" cy="73478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3323306" y="332657"/>
            <a:ext cx="88329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/>
            </a:pPr>
            <a:r>
              <a:rPr lang="en-US" sz="1800" dirty="0">
                <a:latin typeface="Helvetica"/>
                <a:ea typeface="Helvetica"/>
                <a:cs typeface="Helvetica"/>
                <a:sym typeface="Helvetica"/>
              </a:rPr>
              <a:t>Introduction to Algorithms  </a:t>
            </a:r>
            <a:r>
              <a:rPr lang="en-GB" sz="18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CELEN0</a:t>
            </a:r>
            <a:r>
              <a:rPr lang="en-US" sz="1800" b="1" kern="1200" dirty="0">
                <a:solidFill>
                  <a:schemeClr val="tx1"/>
                </a:solidFill>
                <a:effectLst/>
                <a:latin typeface="Arial" charset="0"/>
                <a:ea typeface="+mn-ea"/>
                <a:cs typeface="Arial" charset="0"/>
              </a:rPr>
              <a:t>86</a:t>
            </a:r>
            <a:endParaRPr lang="en-US" sz="1800" dirty="0">
              <a:solidFill>
                <a:srgbClr val="002452"/>
              </a:solidFill>
            </a:endParaRPr>
          </a:p>
          <a:p>
            <a:pPr lvl="0" algn="l">
              <a:defRPr sz="1800"/>
            </a:pPr>
            <a:endParaRPr lang="en-US" sz="1800" dirty="0">
              <a:latin typeface="Helvetica"/>
              <a:ea typeface="Helvetica"/>
              <a:cs typeface="Helvetica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42440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567548"/>
            <a:ext cx="10993549" cy="1476102"/>
          </a:xfrm>
        </p:spPr>
        <p:txBody>
          <a:bodyPr>
            <a:normAutofit/>
          </a:bodyPr>
          <a:lstStyle/>
          <a:p>
            <a:r>
              <a:rPr lang="en-NZ" dirty="0" smtClean="0"/>
              <a:t> </a:t>
            </a:r>
            <a:r>
              <a:rPr lang="en-NZ" dirty="0" err="1" smtClean="0"/>
              <a:t>matlab</a:t>
            </a:r>
            <a:r>
              <a:rPr lang="en-NZ" dirty="0" smtClean="0"/>
              <a:t> – introduction </a:t>
            </a:r>
            <a:endParaRPr lang="en-US" b="1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406" y="743433"/>
            <a:ext cx="2342334" cy="234233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33591" y="3605341"/>
            <a:ext cx="10578843" cy="1972491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NZ" sz="9600" dirty="0" smtClean="0">
                <a:solidFill>
                  <a:srgbClr val="FF0000"/>
                </a:solidFill>
              </a:rPr>
              <a:t>Lecture </a:t>
            </a:r>
            <a:r>
              <a:rPr lang="en-NZ" sz="9600" dirty="0" smtClean="0">
                <a:solidFill>
                  <a:srgbClr val="FF0000"/>
                </a:solidFill>
              </a:rPr>
              <a:t>6  </a:t>
            </a:r>
            <a:endParaRPr lang="en-NZ" sz="9600" dirty="0" smtClean="0">
              <a:solidFill>
                <a:srgbClr val="FF0000"/>
              </a:solidFill>
            </a:endParaRPr>
          </a:p>
          <a:p>
            <a:pPr algn="ctr"/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128" y="479415"/>
            <a:ext cx="2315421" cy="198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0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The first principle of </a:t>
            </a:r>
            <a:r>
              <a:rPr lang="en-NZ" dirty="0" err="1" smtClean="0"/>
              <a:t>matlab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58485" y="1894113"/>
            <a:ext cx="97828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4800" i="1" dirty="0" smtClean="0">
                <a:solidFill>
                  <a:srgbClr val="00B050"/>
                </a:solidFill>
              </a:rPr>
              <a:t>Everything</a:t>
            </a:r>
            <a:r>
              <a:rPr lang="en-NZ" sz="4800" i="1" dirty="0" smtClean="0"/>
              <a:t> in MATLAB is a </a:t>
            </a:r>
            <a:r>
              <a:rPr lang="en-NZ" sz="4800" i="1" dirty="0" smtClean="0">
                <a:solidFill>
                  <a:srgbClr val="0000FF"/>
                </a:solidFill>
              </a:rPr>
              <a:t>matrix/vector!!</a:t>
            </a:r>
            <a:endParaRPr lang="en-US" sz="4800" i="1" dirty="0">
              <a:solidFill>
                <a:srgbClr val="0000FF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293915" y="3295150"/>
                <a:ext cx="4856586" cy="19271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NZ" sz="3600" b="0" i="1" smtClean="0"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n-NZ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3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3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−3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3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−2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3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e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4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3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−1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  <m:e>
                                      <m:r>
                                        <a:rPr lang="en-NZ" sz="36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36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915" y="3295150"/>
                <a:ext cx="4856586" cy="192713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/>
          <p:cNvCxnSpPr/>
          <p:nvPr/>
        </p:nvCxnSpPr>
        <p:spPr>
          <a:xfrm flipV="1">
            <a:off x="5042263" y="3566160"/>
            <a:ext cx="1194562" cy="13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5055326" y="4097011"/>
            <a:ext cx="1194562" cy="13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055326" y="4581268"/>
            <a:ext cx="1194562" cy="13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055326" y="5101754"/>
            <a:ext cx="1194562" cy="130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249888" y="3404922"/>
            <a:ext cx="794769" cy="369332"/>
          </a:xfrm>
          <a:prstGeom prst="rect">
            <a:avLst/>
          </a:prstGeom>
          <a:solidFill>
            <a:srgbClr val="FF6699"/>
          </a:solidFill>
        </p:spPr>
        <p:txBody>
          <a:bodyPr wrap="none" rtlCol="0">
            <a:spAutoFit/>
          </a:bodyPr>
          <a:lstStyle/>
          <a:p>
            <a:r>
              <a:rPr lang="en-NZ" dirty="0" smtClean="0"/>
              <a:t>Row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236825" y="3895579"/>
            <a:ext cx="794769" cy="369332"/>
          </a:xfrm>
          <a:prstGeom prst="rect">
            <a:avLst/>
          </a:prstGeom>
          <a:solidFill>
            <a:srgbClr val="FF6699"/>
          </a:solidFill>
        </p:spPr>
        <p:txBody>
          <a:bodyPr wrap="none" rtlCol="0">
            <a:spAutoFit/>
          </a:bodyPr>
          <a:lstStyle/>
          <a:p>
            <a:r>
              <a:rPr lang="en-NZ" dirty="0" smtClean="0"/>
              <a:t>Row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253665" y="4396601"/>
            <a:ext cx="794769" cy="369332"/>
          </a:xfrm>
          <a:prstGeom prst="rect">
            <a:avLst/>
          </a:prstGeom>
          <a:solidFill>
            <a:srgbClr val="FF6699"/>
          </a:solidFill>
        </p:spPr>
        <p:txBody>
          <a:bodyPr wrap="none" rtlCol="0">
            <a:spAutoFit/>
          </a:bodyPr>
          <a:lstStyle/>
          <a:p>
            <a:r>
              <a:rPr lang="en-NZ" dirty="0" smtClean="0"/>
              <a:t>Row 3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249888" y="4917088"/>
            <a:ext cx="794769" cy="369332"/>
          </a:xfrm>
          <a:prstGeom prst="rect">
            <a:avLst/>
          </a:prstGeom>
          <a:solidFill>
            <a:srgbClr val="FF6699"/>
          </a:solidFill>
        </p:spPr>
        <p:txBody>
          <a:bodyPr wrap="none" rtlCol="0">
            <a:spAutoFit/>
          </a:bodyPr>
          <a:lstStyle/>
          <a:p>
            <a:r>
              <a:rPr lang="en-NZ" dirty="0" smtClean="0"/>
              <a:t>Row 4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972491" y="5247231"/>
            <a:ext cx="0" cy="565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722208" y="5260294"/>
            <a:ext cx="0" cy="565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35679" y="5260294"/>
            <a:ext cx="0" cy="565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437016" y="5260294"/>
            <a:ext cx="0" cy="5657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741658" y="5837921"/>
            <a:ext cx="461665" cy="613309"/>
          </a:xfrm>
          <a:prstGeom prst="rect">
            <a:avLst/>
          </a:prstGeom>
          <a:solidFill>
            <a:srgbClr val="FF3300"/>
          </a:solidFill>
        </p:spPr>
        <p:txBody>
          <a:bodyPr vert="eaVert" wrap="none" rtlCol="0">
            <a:spAutoFit/>
          </a:bodyPr>
          <a:lstStyle/>
          <a:p>
            <a:r>
              <a:rPr lang="en-NZ" dirty="0" smtClean="0"/>
              <a:t>Col 1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491375" y="5824213"/>
            <a:ext cx="461665" cy="613309"/>
          </a:xfrm>
          <a:prstGeom prst="rect">
            <a:avLst/>
          </a:prstGeom>
          <a:solidFill>
            <a:srgbClr val="FF3300"/>
          </a:solidFill>
        </p:spPr>
        <p:txBody>
          <a:bodyPr vert="eaVert" wrap="none" rtlCol="0">
            <a:spAutoFit/>
          </a:bodyPr>
          <a:lstStyle/>
          <a:p>
            <a:r>
              <a:rPr lang="en-NZ" dirty="0" smtClean="0"/>
              <a:t>Col 2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323371" y="5809974"/>
            <a:ext cx="461665" cy="613309"/>
          </a:xfrm>
          <a:prstGeom prst="rect">
            <a:avLst/>
          </a:prstGeom>
          <a:solidFill>
            <a:srgbClr val="FF3300"/>
          </a:solidFill>
        </p:spPr>
        <p:txBody>
          <a:bodyPr vert="eaVert" wrap="none" rtlCol="0">
            <a:spAutoFit/>
          </a:bodyPr>
          <a:lstStyle/>
          <a:p>
            <a:r>
              <a:rPr lang="en-NZ" dirty="0" smtClean="0"/>
              <a:t>Col 3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206183" y="5847987"/>
            <a:ext cx="461665" cy="613309"/>
          </a:xfrm>
          <a:prstGeom prst="rect">
            <a:avLst/>
          </a:prstGeom>
          <a:solidFill>
            <a:srgbClr val="FF3300"/>
          </a:solidFill>
        </p:spPr>
        <p:txBody>
          <a:bodyPr vert="eaVert" wrap="none" rtlCol="0">
            <a:spAutoFit/>
          </a:bodyPr>
          <a:lstStyle/>
          <a:p>
            <a:r>
              <a:rPr lang="en-NZ" dirty="0" smtClean="0"/>
              <a:t>Col 4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Box 23"/>
              <p:cNvSpPr txBox="1"/>
              <p:nvPr/>
            </p:nvSpPr>
            <p:spPr>
              <a:xfrm>
                <a:off x="7831184" y="3404922"/>
                <a:ext cx="3464090" cy="14773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9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NZ" sz="96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  <m:sub>
                          <m:r>
                            <a:rPr lang="en-NZ" sz="9600" b="0" i="1" smtClean="0">
                              <a:solidFill>
                                <a:srgbClr val="FF0066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NZ" sz="9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NZ" sz="9600" b="0" i="1" smtClean="0">
                              <a:solidFill>
                                <a:srgbClr val="FF33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sz="9600" dirty="0"/>
              </a:p>
            </p:txBody>
          </p:sp>
        </mc:Choice>
        <mc:Fallback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1184" y="3404922"/>
                <a:ext cx="3464090" cy="147732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6902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 animBg="1"/>
      <p:bldP spid="12" grpId="0" animBg="1"/>
      <p:bldP spid="13" grpId="0" animBg="1"/>
      <p:bldP spid="14" grpId="0" animBg="1"/>
      <p:bldP spid="20" grpId="0" animBg="1"/>
      <p:bldP spid="21" grpId="0" animBg="1"/>
      <p:bldP spid="22" grpId="0" animBg="1"/>
      <p:bldP spid="23" grpId="0" animBg="1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dirty="0" smtClean="0"/>
              <a:t>Defining various </a:t>
            </a:r>
            <a:r>
              <a:rPr lang="en-NZ" dirty="0" smtClean="0">
                <a:solidFill>
                  <a:srgbClr val="FFC000"/>
                </a:solidFill>
              </a:rPr>
              <a:t>vectors/matrices</a:t>
            </a:r>
            <a:r>
              <a:rPr lang="en-NZ" dirty="0" smtClean="0"/>
              <a:t> in </a:t>
            </a:r>
            <a:r>
              <a:rPr lang="en-NZ" dirty="0" err="1" smtClean="0"/>
              <a:t>MATlab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1192" y="2129247"/>
            <a:ext cx="2929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A single number, e.g. 5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4547949" y="2129247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This is a 1x1 matrix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627897" y="2129247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x=5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1192" y="2895601"/>
            <a:ext cx="34543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A row vector, e.g. [1,5,4,3]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547949" y="2895601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This is a 1x4 matrix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7627897" y="2895601"/>
            <a:ext cx="2212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=[1 5 4 3]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1192" y="3897087"/>
            <a:ext cx="2948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A column vector, e.g. 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547949" y="3897087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This is a 3x1 matrix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7627897" y="3897087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=[1</a:t>
            </a:r>
            <a:r>
              <a:rPr lang="en-NZ" sz="2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NZ" sz="2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3]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12"/>
              <p:cNvSpPr/>
              <p:nvPr/>
            </p:nvSpPr>
            <p:spPr>
              <a:xfrm>
                <a:off x="3230187" y="3770557"/>
                <a:ext cx="561179" cy="8249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NZ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NZ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NZ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en-NZ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r>
                                  <a:rPr lang="en-NZ" i="1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0187" y="3770557"/>
                <a:ext cx="561179" cy="82490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/>
          <p:cNvSpPr txBox="1"/>
          <p:nvPr/>
        </p:nvSpPr>
        <p:spPr>
          <a:xfrm>
            <a:off x="581192" y="5135284"/>
            <a:ext cx="2830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A proper matrix, e.g. 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4547949" y="5135284"/>
            <a:ext cx="2643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This is a 2x3 matrix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7627897" y="5135284"/>
            <a:ext cx="2949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=[1 1 0</a:t>
            </a:r>
            <a:r>
              <a:rPr lang="en-NZ" sz="2400" b="1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 1 1]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Rectangle 16"/>
              <p:cNvSpPr/>
              <p:nvPr/>
            </p:nvSpPr>
            <p:spPr>
              <a:xfrm>
                <a:off x="3112620" y="5126321"/>
                <a:ext cx="1263808" cy="5542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NZ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NZ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NZ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NZ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NZ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  <m:mr>
                              <m:e>
                                <m:r>
                                  <a:rPr lang="en-NZ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NZ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>
                                <m:r>
                                  <a:rPr lang="en-NZ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2620" y="5126321"/>
                <a:ext cx="1263808" cy="55425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930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Some </a:t>
            </a:r>
            <a:r>
              <a:rPr lang="en-NZ" dirty="0" smtClean="0">
                <a:solidFill>
                  <a:srgbClr val="FFC000"/>
                </a:solidFill>
              </a:rPr>
              <a:t>special matrices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6689" y="2050869"/>
            <a:ext cx="2028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eros(</a:t>
            </a:r>
            <a:r>
              <a:rPr lang="en-NZ" sz="2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m,n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9588" y="2050869"/>
            <a:ext cx="6172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Creates a </a:t>
            </a:r>
            <a:r>
              <a:rPr lang="en-NZ" sz="2400" dirty="0" err="1" smtClean="0"/>
              <a:t>mxn</a:t>
            </a:r>
            <a:r>
              <a:rPr lang="en-NZ" sz="2400" dirty="0" smtClean="0"/>
              <a:t> matrix with entries all equal to 0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76689" y="2616614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ones(</a:t>
            </a:r>
            <a:r>
              <a:rPr lang="en-NZ" sz="2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m,n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9588" y="2616614"/>
            <a:ext cx="6172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Creates a </a:t>
            </a:r>
            <a:r>
              <a:rPr lang="en-NZ" sz="2400" dirty="0" err="1" smtClean="0"/>
              <a:t>mxn</a:t>
            </a:r>
            <a:r>
              <a:rPr lang="en-NZ" sz="2400" dirty="0" smtClean="0"/>
              <a:t> matrix with entries all equal to 1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76689" y="3182359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eye(n)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9588" y="3182359"/>
            <a:ext cx="3846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Creates a </a:t>
            </a:r>
            <a:r>
              <a:rPr lang="en-NZ" sz="2400" dirty="0" err="1"/>
              <a:t>n</a:t>
            </a:r>
            <a:r>
              <a:rPr lang="en-NZ" sz="2400" dirty="0" err="1" smtClean="0"/>
              <a:t>xn</a:t>
            </a:r>
            <a:r>
              <a:rPr lang="en-NZ" sz="2400" dirty="0" smtClean="0"/>
              <a:t> identity matrix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3729446" y="3886200"/>
                <a:ext cx="3515771" cy="21412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4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4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4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2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4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9446" y="3886200"/>
                <a:ext cx="3515771" cy="21412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2320463" y="4726013"/>
            <a:ext cx="1475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eye(4)=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271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Some </a:t>
            </a:r>
            <a:r>
              <a:rPr lang="en-NZ" dirty="0" smtClean="0">
                <a:solidFill>
                  <a:srgbClr val="FFC000"/>
                </a:solidFill>
              </a:rPr>
              <a:t>special matrices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6689" y="2050869"/>
            <a:ext cx="2028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eros(</a:t>
            </a:r>
            <a:r>
              <a:rPr lang="en-NZ" sz="2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m,n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9588" y="2050869"/>
            <a:ext cx="6172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Creates a </a:t>
            </a:r>
            <a:r>
              <a:rPr lang="en-NZ" sz="2400" dirty="0" err="1" smtClean="0"/>
              <a:t>mxn</a:t>
            </a:r>
            <a:r>
              <a:rPr lang="en-NZ" sz="2400" dirty="0" smtClean="0"/>
              <a:t> matrix with entries all equal to 0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76689" y="2616614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ones(</a:t>
            </a:r>
            <a:r>
              <a:rPr lang="en-NZ" sz="2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m,n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9588" y="2616614"/>
            <a:ext cx="61721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Creates a </a:t>
            </a:r>
            <a:r>
              <a:rPr lang="en-NZ" sz="2400" dirty="0" err="1" smtClean="0"/>
              <a:t>mxn</a:t>
            </a:r>
            <a:r>
              <a:rPr lang="en-NZ" sz="2400" dirty="0" smtClean="0"/>
              <a:t> matrix with entries all equal to 1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76689" y="3182359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eye(n)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9588" y="3182359"/>
            <a:ext cx="3846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Creates a </a:t>
            </a:r>
            <a:r>
              <a:rPr lang="en-NZ" sz="2400" dirty="0" err="1"/>
              <a:t>n</a:t>
            </a:r>
            <a:r>
              <a:rPr lang="en-NZ" sz="2400" dirty="0" err="1" smtClean="0"/>
              <a:t>xn</a:t>
            </a:r>
            <a:r>
              <a:rPr lang="en-NZ" sz="2400" dirty="0" smtClean="0"/>
              <a:t> identity matrix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76689" y="3748104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rand(</a:t>
            </a:r>
            <a:r>
              <a:rPr lang="en-NZ" sz="2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m,n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9588" y="3748104"/>
            <a:ext cx="6592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Creates a </a:t>
            </a:r>
            <a:r>
              <a:rPr lang="en-NZ" sz="2400" dirty="0" err="1" smtClean="0"/>
              <a:t>mxn</a:t>
            </a:r>
            <a:r>
              <a:rPr lang="en-NZ" sz="2400" dirty="0" smtClean="0"/>
              <a:t> matrix with random number entries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/>
              <p:cNvSpPr txBox="1"/>
              <p:nvPr/>
            </p:nvSpPr>
            <p:spPr>
              <a:xfrm>
                <a:off x="2932612" y="5027895"/>
                <a:ext cx="7405232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4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NZ" sz="4000" b="0" i="1" smtClean="0">
                                    <a:latin typeface="Cambria Math" panose="02040503050406030204" pitchFamily="18" charset="0"/>
                                  </a:rPr>
                                  <m:t>0.99</m:t>
                                </m:r>
                              </m:e>
                              <m:e>
                                <m:r>
                                  <a:rPr lang="en-NZ" sz="4000" b="0" i="1" smtClean="0">
                                    <a:latin typeface="Cambria Math" panose="02040503050406030204" pitchFamily="18" charset="0"/>
                                  </a:rPr>
                                  <m:t>0.67</m:t>
                                </m:r>
                              </m:e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en-US" sz="4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0.12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0.18</m:t>
                                      </m:r>
                                    </m:e>
                                    <m:e>
                                      <m:r>
                                        <a:rPr lang="en-NZ" sz="4000" b="0" i="1" smtClean="0">
                                          <a:latin typeface="Cambria Math" panose="02040503050406030204" pitchFamily="18" charset="0"/>
                                        </a:rPr>
                                        <m:t>0.55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2612" y="5027895"/>
                <a:ext cx="7405232" cy="61555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/>
          <p:cNvSpPr txBox="1"/>
          <p:nvPr/>
        </p:nvSpPr>
        <p:spPr>
          <a:xfrm>
            <a:off x="1092553" y="5104840"/>
            <a:ext cx="2028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rand(1,5)=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657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Creating </a:t>
            </a:r>
            <a:r>
              <a:rPr lang="en-NZ" dirty="0" smtClean="0">
                <a:solidFill>
                  <a:srgbClr val="FFC000"/>
                </a:solidFill>
              </a:rPr>
              <a:t>equally-spaced</a:t>
            </a:r>
            <a:r>
              <a:rPr lang="en-NZ" dirty="0" smtClean="0"/>
              <a:t> points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1192" y="2062995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X=0:2:10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47055" y="2062995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X=[0 2 4 6 8 10]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1192" y="2640866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X=1:0.5:5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47055" y="2640866"/>
            <a:ext cx="7374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X=[1.0 1.5 2.0 2.5 3.0 3.5 4.0 4.5 5.0]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1192" y="3218737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X=10:-1:5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47055" y="3218737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X=[10 9 8 7 6 5]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05395" y="3870687"/>
            <a:ext cx="103588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972066" y="3938889"/>
            <a:ext cx="54168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4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</a:t>
            </a:r>
            <a:r>
              <a:rPr lang="en-NZ" sz="4000" b="1" dirty="0" err="1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linspace</a:t>
            </a:r>
            <a:r>
              <a:rPr lang="en-NZ" sz="4000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NZ" sz="40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a,b,</a:t>
            </a:r>
            <a:r>
              <a:rPr lang="en-NZ" sz="40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NZ" sz="4000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4000" b="1" dirty="0">
              <a:solidFill>
                <a:srgbClr val="0000F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64263" y="4638844"/>
            <a:ext cx="7626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Divides the interval from </a:t>
            </a:r>
            <a:r>
              <a:rPr lang="en-NZ" sz="2400" b="1" i="1" dirty="0" smtClean="0"/>
              <a:t>a</a:t>
            </a:r>
            <a:r>
              <a:rPr lang="en-NZ" sz="2400" dirty="0" smtClean="0"/>
              <a:t> to </a:t>
            </a:r>
            <a:r>
              <a:rPr lang="en-NZ" sz="2400" b="1" i="1" dirty="0" smtClean="0"/>
              <a:t>b</a:t>
            </a:r>
            <a:r>
              <a:rPr lang="en-NZ" sz="2400" dirty="0" smtClean="0"/>
              <a:t> into </a:t>
            </a:r>
            <a:r>
              <a:rPr lang="en-NZ" sz="2400" b="1" i="1" dirty="0" smtClean="0">
                <a:solidFill>
                  <a:srgbClr val="FF0000"/>
                </a:solidFill>
              </a:rPr>
              <a:t>n-1</a:t>
            </a:r>
            <a:r>
              <a:rPr lang="en-NZ" sz="2400" dirty="0" smtClean="0"/>
              <a:t> equal sub-interval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783890" y="5407000"/>
            <a:ext cx="3318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</a:t>
            </a:r>
            <a:r>
              <a:rPr lang="en-NZ" sz="2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linspace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(1,2,</a:t>
            </a:r>
            <a:r>
              <a:rPr lang="en-NZ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48095" y="5395132"/>
            <a:ext cx="22124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X=[1 </a:t>
            </a:r>
            <a:r>
              <a:rPr lang="en-NZ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1.5 </a:t>
            </a:r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83890" y="5868665"/>
            <a:ext cx="2949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</a:t>
            </a:r>
            <a:r>
              <a:rPr lang="en-NZ" sz="2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linspace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(1,2)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06720" y="5868665"/>
            <a:ext cx="6028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Divides the interval into </a:t>
            </a:r>
            <a:r>
              <a:rPr lang="en-NZ" sz="2400" dirty="0" smtClean="0">
                <a:solidFill>
                  <a:srgbClr val="FF0000"/>
                </a:solidFill>
              </a:rPr>
              <a:t>100</a:t>
            </a:r>
            <a:r>
              <a:rPr lang="en-NZ" sz="2400" dirty="0" smtClean="0"/>
              <a:t> equal sub-interval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44289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i="1" dirty="0" smtClean="0">
                <a:solidFill>
                  <a:srgbClr val="FFC000"/>
                </a:solidFill>
              </a:rPr>
              <a:t>Element-wise</a:t>
            </a:r>
            <a:r>
              <a:rPr lang="en-NZ" dirty="0" smtClean="0"/>
              <a:t> Vector multiplication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48887" y="2065329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X=[0 2 4 6 8 10]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49728" y="2065330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</a:t>
            </a:r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9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11]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39539" y="2876367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Z=X</a:t>
            </a:r>
            <a:r>
              <a:rPr lang="en-NZ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.*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34926" y="2876366"/>
            <a:ext cx="3921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i="1" dirty="0">
                <a:solidFill>
                  <a:srgbClr val="FF0000"/>
                </a:solidFill>
              </a:rPr>
              <a:t>e</a:t>
            </a:r>
            <a:r>
              <a:rPr lang="en-NZ" sz="2400" b="1" i="1" dirty="0" smtClean="0">
                <a:solidFill>
                  <a:srgbClr val="FF0000"/>
                </a:solidFill>
              </a:rPr>
              <a:t>lement-wise multiplication</a:t>
            </a:r>
            <a:endParaRPr lang="en-US" sz="2400" b="1" i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42058" y="3569839"/>
            <a:ext cx="5530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=[0</a:t>
            </a:r>
            <a:r>
              <a:rPr lang="en-NZ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1 2</a:t>
            </a:r>
            <a:r>
              <a:rPr lang="en-NZ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3 4</a:t>
            </a:r>
            <a:r>
              <a:rPr lang="en-NZ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5 6</a:t>
            </a:r>
            <a:r>
              <a:rPr lang="en-NZ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7 8</a:t>
            </a:r>
            <a:r>
              <a:rPr lang="en-NZ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9 10</a:t>
            </a:r>
            <a:r>
              <a:rPr lang="en-NZ" sz="2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11]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42058" y="4159162"/>
            <a:ext cx="3871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=[0 6 20 42 72 110]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559905" y="5074348"/>
                <a:ext cx="357963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60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NZ" sz="36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NZ" sz="36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NZ" sz="36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NZ" sz="36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NZ" sz="36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NZ" sz="36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NZ" sz="36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NZ" sz="36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NZ" sz="3600" b="0" i="1" smtClean="0">
                              <a:solidFill>
                                <a:srgbClr val="0000FF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NZ" sz="36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NZ" sz="36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sz="3600" dirty="0">
                  <a:solidFill>
                    <a:srgbClr val="0000FF"/>
                  </a:solidFill>
                </a:endParaRPr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905" y="5074348"/>
                <a:ext cx="3579634" cy="55399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4529590" y="5120514"/>
            <a:ext cx="2949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=x.^3+2*x.^2-x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10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Creating </a:t>
            </a:r>
            <a:r>
              <a:rPr lang="en-NZ" dirty="0" smtClean="0">
                <a:solidFill>
                  <a:srgbClr val="FFC000"/>
                </a:solidFill>
              </a:rPr>
              <a:t>plots</a:t>
            </a:r>
            <a:r>
              <a:rPr lang="en-NZ" dirty="0" smtClean="0"/>
              <a:t> in </a:t>
            </a:r>
            <a:r>
              <a:rPr lang="en-NZ" dirty="0" err="1" smtClean="0"/>
              <a:t>matlab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24686" y="2968103"/>
            <a:ext cx="4299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Define the range for the x-values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224686" y="3689028"/>
            <a:ext cx="4639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dirty="0" smtClean="0"/>
              <a:t>Compute the range for the y-values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4733447" y="1877847"/>
                <a:ext cx="2725105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NZ" sz="4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NZ" sz="4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NZ" sz="4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NZ" sz="4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NZ" sz="4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NZ" sz="4800" b="0" i="1" smtClean="0">
                          <a:solidFill>
                            <a:srgbClr val="0000FF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4800" dirty="0">
                  <a:solidFill>
                    <a:srgbClr val="0000FF"/>
                  </a:solidFill>
                </a:endParaRPr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33447" y="1877847"/>
                <a:ext cx="2725105" cy="83099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1224686" y="4409952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plot(</a:t>
            </a:r>
            <a:r>
              <a:rPr lang="en-NZ" sz="24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x,y</a:t>
            </a:r>
            <a:r>
              <a:rPr lang="en-NZ" sz="2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24686" y="5130876"/>
            <a:ext cx="9391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4000" i="1" dirty="0" smtClean="0"/>
              <a:t>Always, use a MATLAB script for plotting (m-file)</a:t>
            </a:r>
            <a:endParaRPr lang="en-US" sz="4000" i="1" dirty="0"/>
          </a:p>
        </p:txBody>
      </p:sp>
    </p:spTree>
    <p:extLst>
      <p:ext uri="{BB962C8B-B14F-4D97-AF65-F5344CB8AC3E}">
        <p14:creationId xmlns:p14="http://schemas.microsoft.com/office/powerpoint/2010/main" val="3270114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1_UCL Kazakhstan">
  <a:themeElements>
    <a:clrScheme name="UCL Kazakhsta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UCL Kazakhsta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UCL Kazakhsta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L Kazakhsta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L Kazakhsta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10945</TotalTime>
  <Words>495</Words>
  <Application>Microsoft Office PowerPoint</Application>
  <PresentationFormat>Widescreen</PresentationFormat>
  <Paragraphs>77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Cambria Math</vt:lpstr>
      <vt:lpstr>Courier New</vt:lpstr>
      <vt:lpstr>Wingdings 2</vt:lpstr>
      <vt:lpstr>Helvetica</vt:lpstr>
      <vt:lpstr>Calibri</vt:lpstr>
      <vt:lpstr>Gill Sans MT</vt:lpstr>
      <vt:lpstr>Arial</vt:lpstr>
      <vt:lpstr>Dividend</vt:lpstr>
      <vt:lpstr>1_UCL Kazakhstan</vt:lpstr>
      <vt:lpstr> matlab – introduction </vt:lpstr>
      <vt:lpstr>The first principle of matlab</vt:lpstr>
      <vt:lpstr>Defining various vectors/matrices in MATlab</vt:lpstr>
      <vt:lpstr>Some special matrices</vt:lpstr>
      <vt:lpstr>Some special matrices</vt:lpstr>
      <vt:lpstr>Creating equally-spaced points</vt:lpstr>
      <vt:lpstr>Element-wise Vector multiplication</vt:lpstr>
      <vt:lpstr>Creating plots in matlab</vt:lpstr>
    </vt:vector>
  </TitlesOfParts>
  <Company>The University of Nottingham Ningbo 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LATEX</dc:title>
  <dc:creator>Heather Callaghan</dc:creator>
  <cp:lastModifiedBy>Aidin JALILZADEH</cp:lastModifiedBy>
  <cp:revision>319</cp:revision>
  <cp:lastPrinted>2020-03-13T05:36:27Z</cp:lastPrinted>
  <dcterms:created xsi:type="dcterms:W3CDTF">2020-03-10T06:29:02Z</dcterms:created>
  <dcterms:modified xsi:type="dcterms:W3CDTF">2022-03-22T13:35:51Z</dcterms:modified>
</cp:coreProperties>
</file>

<file path=docProps/thumbnail.jpeg>
</file>